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34199513" cy="51120675"/>
  <p:notesSz cx="6858000" cy="9144000"/>
  <p:defaultTextStyle>
    <a:defPPr>
      <a:defRPr lang="en-US"/>
    </a:defPPr>
    <a:lvl1pPr algn="l" defTabSz="2435718" rtl="0" eaLnBrk="0" fontAlgn="base" hangingPunct="0">
      <a:spcBef>
        <a:spcPct val="0"/>
      </a:spcBef>
      <a:spcAft>
        <a:spcPct val="0"/>
      </a:spcAft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2435718" indent="-1979021" algn="l" defTabSz="2435718" rtl="0" eaLnBrk="0" fontAlgn="base" hangingPunct="0">
      <a:spcBef>
        <a:spcPct val="0"/>
      </a:spcBef>
      <a:spcAft>
        <a:spcPct val="0"/>
      </a:spcAft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4873022" indent="-3959628" algn="l" defTabSz="2435718" rtl="0" eaLnBrk="0" fontAlgn="base" hangingPunct="0">
      <a:spcBef>
        <a:spcPct val="0"/>
      </a:spcBef>
      <a:spcAft>
        <a:spcPct val="0"/>
      </a:spcAft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7308740" indent="-5938648" algn="l" defTabSz="2435718" rtl="0" eaLnBrk="0" fontAlgn="base" hangingPunct="0">
      <a:spcBef>
        <a:spcPct val="0"/>
      </a:spcBef>
      <a:spcAft>
        <a:spcPct val="0"/>
      </a:spcAft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9746043" indent="-7919254" algn="l" defTabSz="2435718" rtl="0" eaLnBrk="0" fontAlgn="base" hangingPunct="0">
      <a:spcBef>
        <a:spcPct val="0"/>
      </a:spcBef>
      <a:spcAft>
        <a:spcPct val="0"/>
      </a:spcAft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3485" algn="l" defTabSz="913394" rtl="0" eaLnBrk="1" latinLnBrk="0" hangingPunct="1"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0182" algn="l" defTabSz="913394" rtl="0" eaLnBrk="1" latinLnBrk="0" hangingPunct="1"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196880" algn="l" defTabSz="913394" rtl="0" eaLnBrk="1" latinLnBrk="0" hangingPunct="1"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3577" algn="l" defTabSz="913394" rtl="0" eaLnBrk="1" latinLnBrk="0" hangingPunct="1"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1" userDrawn="1">
          <p15:clr>
            <a:srgbClr val="A4A3A4"/>
          </p15:clr>
        </p15:guide>
        <p15:guide id="2" pos="10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4" autoAdjust="0"/>
    <p:restoredTop sz="94725" autoAdjust="0"/>
  </p:normalViewPr>
  <p:slideViewPr>
    <p:cSldViewPr snapToGrid="0" snapToObjects="1">
      <p:cViewPr varScale="1">
        <p:scale>
          <a:sx n="14" d="100"/>
          <a:sy n="14" d="100"/>
        </p:scale>
        <p:origin x="3582" y="216"/>
      </p:cViewPr>
      <p:guideLst>
        <p:guide orient="horz" pos="16101"/>
        <p:guide pos="107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B8545-BC56-AE44-93FE-F668060A48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82ED2-1D0A-EB4E-96FC-CABC6BF88F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95B322B-317D-3F46-9F1C-71DBAFCBE700}" type="datetimeFigureOut">
              <a:rPr lang="en-US" altLang="zh-TW"/>
              <a:pPr>
                <a:defRPr/>
              </a:pPr>
              <a:t>1/16/2026</a:t>
            </a:fld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6F336-8559-A84C-BA6B-FD6B550778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FF465-1376-4049-8C0A-C13C50BB2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2116BC6-E1CD-0343-9B66-DB91187F02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9A6D022-D9E7-D449-BF38-A65CFD6708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715351B-16DB-BF4A-B9C1-37FC337F4E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525EB48-7CA3-7D42-96F5-6433AB959E01}" type="datetimeFigureOut">
              <a:rPr lang="zh-TW" altLang="en-US"/>
              <a:pPr>
                <a:defRPr/>
              </a:pPr>
              <a:t>2026/1/16</a:t>
            </a:fld>
            <a:endParaRPr lang="zh-TW" alt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:a16="http://schemas.microsoft.com/office/drawing/2014/main" id="{9C177ED0-06C7-D24D-B490-768EB814CC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97125" y="1143000"/>
            <a:ext cx="2063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B724FC5D-B7B5-E946-AF85-52F5FFECB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51AAC95-A871-564C-8F57-D785B960E3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007756-F638-EC45-A197-CC287DA0E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D87599A-292B-F948-9E51-F8AE508A4B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6697" algn="l" rtl="0" eaLnBrk="0" fontAlgn="base" hangingPunct="0">
      <a:spcBef>
        <a:spcPct val="30000"/>
      </a:spcBef>
      <a:spcAft>
        <a:spcPct val="0"/>
      </a:spcAft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3394" algn="l" rtl="0" eaLnBrk="0" fontAlgn="base" hangingPunct="0">
      <a:spcBef>
        <a:spcPct val="30000"/>
      </a:spcBef>
      <a:spcAft>
        <a:spcPct val="0"/>
      </a:spcAft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0091" algn="l" rtl="0" eaLnBrk="0" fontAlgn="base" hangingPunct="0">
      <a:spcBef>
        <a:spcPct val="30000"/>
      </a:spcBef>
      <a:spcAft>
        <a:spcPct val="0"/>
      </a:spcAft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6788" algn="l" rtl="0" eaLnBrk="0" fontAlgn="base" hangingPunct="0">
      <a:spcBef>
        <a:spcPct val="30000"/>
      </a:spcBef>
      <a:spcAft>
        <a:spcPct val="0"/>
      </a:spcAft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3485" algn="l" defTabSz="91339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0182" algn="l" defTabSz="91339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6880" algn="l" defTabSz="91339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3577" algn="l" defTabSz="91339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>
          <a:xfrm>
            <a:off x="8098963" y="576900"/>
            <a:ext cx="18000000" cy="66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r>
              <a:rPr lang="en-US" altLang="zh-TW" dirty="0"/>
              <a:t>v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2"/>
          </p:nvPr>
        </p:nvSpPr>
        <p:spPr>
          <a:xfrm>
            <a:off x="898963" y="9360338"/>
            <a:ext cx="32400000" cy="162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r>
              <a:rPr lang="en-US" altLang="zh-TW" dirty="0"/>
              <a:t>v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3"/>
          </p:nvPr>
        </p:nvSpPr>
        <p:spPr>
          <a:xfrm>
            <a:off x="898963" y="26218416"/>
            <a:ext cx="32400000" cy="22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78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01" userDrawn="1">
          <p15:clr>
            <a:srgbClr val="FBAE40"/>
          </p15:clr>
        </p15:guide>
        <p15:guide id="2" pos="1077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7"/>
          <p:cNvSpPr>
            <a:spLocks noGrp="1"/>
          </p:cNvSpPr>
          <p:nvPr>
            <p:ph sz="quarter" idx="15"/>
          </p:nvPr>
        </p:nvSpPr>
        <p:spPr>
          <a:xfrm>
            <a:off x="898963" y="26218416"/>
            <a:ext cx="32400000" cy="22679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r>
              <a:rPr lang="en-US" altLang="zh-TW" dirty="0"/>
              <a:t>v</a:t>
            </a:r>
            <a:endParaRPr lang="zh-TW" altLang="en-US" dirty="0"/>
          </a:p>
        </p:txBody>
      </p:sp>
      <p:sp>
        <p:nvSpPr>
          <p:cNvPr id="5" name="直排內容版面配置區 4"/>
          <p:cNvSpPr>
            <a:spLocks noGrp="1"/>
          </p:cNvSpPr>
          <p:nvPr>
            <p:ph orient="vert" sz="quarter" idx="14"/>
          </p:nvPr>
        </p:nvSpPr>
        <p:spPr>
          <a:xfrm>
            <a:off x="898963" y="9339317"/>
            <a:ext cx="32400000" cy="16200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r>
              <a:rPr lang="en-US" altLang="zh-TW" dirty="0"/>
              <a:t>v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>
          <a:xfrm>
            <a:off x="8098963" y="576900"/>
            <a:ext cx="18000000" cy="66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r>
              <a:rPr lang="en-US" altLang="zh-TW" dirty="0"/>
              <a:t>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2574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01">
          <p15:clr>
            <a:srgbClr val="FBAE40"/>
          </p15:clr>
        </p15:guide>
        <p15:guide id="2" pos="107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301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01">
          <p15:clr>
            <a:srgbClr val="FBAE40"/>
          </p15:clr>
        </p15:guide>
        <p15:guide id="2" pos="1077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93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2" r:id="rId2"/>
    <p:sldLayoutId id="21474837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algn="ctr" defTabSz="2438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8800" b="1" dirty="0">
                <a:solidFill>
                  <a:prstClr val="white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Paper Topic</a:t>
            </a:r>
            <a:r>
              <a:rPr lang="zh-TW" altLang="en-US" sz="8800" b="1" dirty="0">
                <a:solidFill>
                  <a:prstClr val="white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TW" sz="8800" b="1" dirty="0">
                <a:solidFill>
                  <a:prstClr val="white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:</a:t>
            </a:r>
          </a:p>
          <a:p>
            <a:pPr marL="0" lvl="0" indent="0" algn="ctr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Co-author(s)</a:t>
            </a:r>
            <a:r>
              <a:rPr kumimoji="1" lang="zh-TW" altLang="en-US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</a:p>
          <a:p>
            <a:pPr marL="0" lvl="0" indent="0" algn="ctr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Affiliation</a:t>
            </a:r>
            <a:r>
              <a:rPr kumimoji="1" lang="zh-TW" altLang="en-US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</a:p>
          <a:p>
            <a:pPr marL="0" lvl="0" indent="0" algn="ctr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Email</a:t>
            </a:r>
            <a:r>
              <a:rPr kumimoji="1" lang="zh-TW" altLang="en-US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endParaRPr lang="zh-TW" altLang="en-US" sz="7000" b="1" dirty="0">
              <a:solidFill>
                <a:prstClr val="white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371600" lvl="0" indent="-1371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en-US" altLang="zh-TW" sz="8800" dirty="0">
                <a:solidFill>
                  <a:prstClr val="black"/>
                </a:solidFill>
                <a:ea typeface="微軟正黑體" panose="020B0604030504040204" pitchFamily="34" charset="-120"/>
              </a:rPr>
              <a:t>Please put the Paper Topic and Co-author(s) / Affiliation / Email information and corresponding email on the above banner and edit the technical content in the white area.</a:t>
            </a:r>
          </a:p>
          <a:p>
            <a:pPr marL="1371600" lvl="0" indent="-1371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kumimoji="1" lang="en-US" altLang="zh-TW" sz="8800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1371600" lvl="0" indent="-1371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en-US" altLang="zh-TW" sz="8800" dirty="0">
                <a:solidFill>
                  <a:prstClr val="black"/>
                </a:solidFill>
                <a:ea typeface="微軟正黑體" panose="020B0604030504040204" pitchFamily="34" charset="-120"/>
              </a:rPr>
              <a:t>Leave 5cm blank between the content and each border.</a:t>
            </a:r>
          </a:p>
          <a:p>
            <a:pPr marL="1371600" lvl="0" indent="-1371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kumimoji="1" lang="en-US" altLang="zh-TW" sz="8800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1371600" lvl="0" indent="-1371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en-US" altLang="zh-TW" sz="8800" dirty="0">
                <a:solidFill>
                  <a:prstClr val="black"/>
                </a:solidFill>
                <a:ea typeface="微軟正黑體" panose="020B0604030504040204" pitchFamily="34" charset="-120"/>
              </a:rPr>
              <a:t>A poster board will be available for your poster presentation. The poster board can accommodate posters in portrait format with a maximum size of </a:t>
            </a:r>
            <a:r>
              <a:rPr kumimoji="1" lang="en-US" altLang="zh-TW" sz="8800" dirty="0">
                <a:solidFill>
                  <a:srgbClr val="FF0000"/>
                </a:solidFill>
                <a:ea typeface="微軟正黑體" panose="020B0604030504040204" pitchFamily="34" charset="-120"/>
              </a:rPr>
              <a:t>142cm (height)</a:t>
            </a:r>
            <a:r>
              <a:rPr kumimoji="1" lang="zh-TW" altLang="en-US" sz="8800" dirty="0">
                <a:solidFill>
                  <a:srgbClr val="FF0000"/>
                </a:solidFill>
                <a:ea typeface="微軟正黑體" panose="020B0604030504040204" pitchFamily="34" charset="-120"/>
              </a:rPr>
              <a:t> </a:t>
            </a:r>
            <a:r>
              <a:rPr kumimoji="1" lang="en-US" altLang="zh-TW" sz="8800" dirty="0">
                <a:solidFill>
                  <a:srgbClr val="FF0000"/>
                </a:solidFill>
                <a:ea typeface="微軟正黑體" panose="020B0604030504040204" pitchFamily="34" charset="-120"/>
              </a:rPr>
              <a:t>×</a:t>
            </a:r>
            <a:r>
              <a:rPr kumimoji="1" lang="zh-TW" altLang="en-US" sz="8800" dirty="0">
                <a:solidFill>
                  <a:srgbClr val="FF0000"/>
                </a:solidFill>
                <a:ea typeface="微軟正黑體" panose="020B0604030504040204" pitchFamily="34" charset="-120"/>
              </a:rPr>
              <a:t> </a:t>
            </a:r>
            <a:r>
              <a:rPr kumimoji="1" lang="en-US" altLang="zh-TW" sz="8800" dirty="0">
                <a:solidFill>
                  <a:srgbClr val="FF0000"/>
                </a:solidFill>
                <a:ea typeface="微軟正黑體" panose="020B0604030504040204" pitchFamily="34" charset="-120"/>
              </a:rPr>
              <a:t>95cm (width).</a:t>
            </a:r>
          </a:p>
          <a:p>
            <a:pPr marL="1371600" lvl="0" indent="-1371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kumimoji="1" lang="en-US" altLang="zh-TW" sz="8800" dirty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pPr marL="1371600" lvl="0" indent="-1371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en-US" altLang="zh-TW" sz="8800" dirty="0">
                <a:solidFill>
                  <a:prstClr val="black"/>
                </a:solidFill>
                <a:ea typeface="微軟正黑體" panose="020B0604030504040204" pitchFamily="34" charset="-120"/>
              </a:rPr>
              <a:t>Your poster code is marked on the banner of the poster board.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kumimoji="1" lang="en-US" altLang="zh-TW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Notice:</a:t>
            </a:r>
            <a:br>
              <a:rPr kumimoji="1" lang="en-US" altLang="zh-TW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</a:br>
            <a:endParaRPr kumimoji="1" lang="en-US" altLang="zh-TW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609600" indent="-6096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600" dirty="0">
                <a:ea typeface="微軟正黑體" pitchFamily="34" charset="-120"/>
              </a:rPr>
              <a:t>Please submit your poster file (in pdf format) before </a:t>
            </a:r>
            <a:r>
              <a:rPr kumimoji="1" lang="en-US" altLang="zh-TW" sz="9600" b="1" dirty="0">
                <a:solidFill>
                  <a:srgbClr val="FF0000"/>
                </a:solidFill>
                <a:ea typeface="微軟正黑體" pitchFamily="34" charset="-120"/>
              </a:rPr>
              <a:t>April 2</a:t>
            </a:r>
            <a:r>
              <a:rPr kumimoji="1" lang="en-US" altLang="zh-TW" sz="9600" b="1" baseline="30000" dirty="0">
                <a:solidFill>
                  <a:srgbClr val="FF0000"/>
                </a:solidFill>
                <a:ea typeface="微軟正黑體" pitchFamily="34" charset="-120"/>
              </a:rPr>
              <a:t>nd</a:t>
            </a:r>
            <a:r>
              <a:rPr kumimoji="1" lang="en-US" altLang="zh-TW" sz="9600" b="1" dirty="0">
                <a:solidFill>
                  <a:srgbClr val="FF0000"/>
                </a:solidFill>
                <a:ea typeface="微軟正黑體" pitchFamily="34" charset="-120"/>
              </a:rPr>
              <a:t>, 2026</a:t>
            </a:r>
            <a:r>
              <a:rPr kumimoji="1" lang="en-US" altLang="zh-TW" sz="9600" dirty="0">
                <a:solidFill>
                  <a:srgbClr val="FF0000"/>
                </a:solidFill>
                <a:ea typeface="微軟正黑體" pitchFamily="34" charset="-120"/>
              </a:rPr>
              <a:t>.</a:t>
            </a:r>
            <a:r>
              <a:rPr kumimoji="1" lang="en-US" altLang="zh-TW" sz="9600" dirty="0">
                <a:ea typeface="微軟正黑體" pitchFamily="34" charset="-120"/>
              </a:rPr>
              <a:t> </a:t>
            </a:r>
            <a:r>
              <a:rPr kumimoji="1" lang="en-US" altLang="zh-TW" sz="9600" b="1" dirty="0">
                <a:ea typeface="微軟正黑體" pitchFamily="34" charset="-120"/>
              </a:rPr>
              <a:t>The secretariat will print and post your poster in the session room.</a:t>
            </a:r>
            <a:br>
              <a:rPr kumimoji="1" lang="en-US" altLang="zh-TW" sz="9600" b="1" dirty="0">
                <a:ea typeface="微軟正黑體" pitchFamily="34" charset="-120"/>
              </a:rPr>
            </a:br>
            <a:endParaRPr kumimoji="1" lang="en-US" altLang="zh-TW" sz="9600" b="1" dirty="0">
              <a:ea typeface="微軟正黑體" pitchFamily="34" charset="-120"/>
            </a:endParaRPr>
          </a:p>
          <a:p>
            <a:pPr marL="609600" indent="-6096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600" dirty="0">
                <a:ea typeface="微軟正黑體" pitchFamily="34" charset="-120"/>
              </a:rPr>
              <a:t> The Interactive Paper Session will be held on </a:t>
            </a:r>
            <a:r>
              <a:rPr kumimoji="1" lang="en-US" altLang="zh-TW" sz="9600" b="1" dirty="0">
                <a:solidFill>
                  <a:srgbClr val="FF0000"/>
                </a:solidFill>
                <a:ea typeface="微軟正黑體" pitchFamily="34" charset="-120"/>
              </a:rPr>
              <a:t>April 14</a:t>
            </a:r>
            <a:r>
              <a:rPr kumimoji="1" lang="en-US" altLang="zh-TW" sz="9600" b="1" baseline="30000" dirty="0">
                <a:solidFill>
                  <a:srgbClr val="FF0000"/>
                </a:solidFill>
                <a:ea typeface="微軟正黑體" pitchFamily="34" charset="-120"/>
              </a:rPr>
              <a:t>th</a:t>
            </a:r>
            <a:r>
              <a:rPr kumimoji="1" lang="en-US" altLang="zh-TW" sz="9600" b="1" dirty="0">
                <a:solidFill>
                  <a:srgbClr val="FF0000"/>
                </a:solidFill>
                <a:ea typeface="微軟正黑體" pitchFamily="34" charset="-120"/>
              </a:rPr>
              <a:t> </a:t>
            </a:r>
            <a:r>
              <a:rPr kumimoji="1" lang="en-US" altLang="zh-TW" sz="9600" dirty="0">
                <a:ea typeface="微軟正黑體" pitchFamily="34" charset="-120"/>
              </a:rPr>
              <a:t>, from 12:50 to 17:00</a:t>
            </a:r>
            <a:r>
              <a:rPr kumimoji="1" lang="en-US" altLang="zh-TW" sz="9600" dirty="0">
                <a:solidFill>
                  <a:srgbClr val="FF0000"/>
                </a:solidFill>
                <a:ea typeface="微軟正黑體" pitchFamily="34" charset="-120"/>
              </a:rPr>
              <a:t> </a:t>
            </a:r>
            <a:r>
              <a:rPr kumimoji="1" lang="en-US" altLang="zh-TW" sz="9600" b="1" dirty="0">
                <a:solidFill>
                  <a:srgbClr val="FF0000"/>
                </a:solidFill>
                <a:ea typeface="微軟正黑體" pitchFamily="34" charset="-120"/>
              </a:rPr>
              <a:t>at Ballroom D (11F) </a:t>
            </a:r>
            <a:r>
              <a:rPr kumimoji="1" lang="en-US" altLang="zh-TW" sz="9600" dirty="0">
                <a:ea typeface="微軟正黑體" pitchFamily="34" charset="-120"/>
              </a:rPr>
              <a:t>of the Ambassador Hotel Hsinchu. </a:t>
            </a:r>
            <a:br>
              <a:rPr kumimoji="1" lang="en-US" altLang="zh-TW" sz="9600" dirty="0">
                <a:ea typeface="微軟正黑體" pitchFamily="34" charset="-120"/>
              </a:rPr>
            </a:br>
            <a:endParaRPr kumimoji="1" lang="en-US" altLang="zh-TW" sz="9600" dirty="0">
              <a:ea typeface="微軟正黑體" pitchFamily="34" charset="-120"/>
            </a:endParaRPr>
          </a:p>
          <a:p>
            <a:pPr marL="609600" indent="-6096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600" b="1" dirty="0">
                <a:ea typeface="微軟正黑體" pitchFamily="34" charset="-120"/>
              </a:rPr>
              <a:t> Authors are requested to stay at the poster display area from </a:t>
            </a:r>
            <a:r>
              <a:rPr kumimoji="1" lang="en-US" altLang="zh-TW" sz="9600" b="1" dirty="0">
                <a:solidFill>
                  <a:srgbClr val="FF0000"/>
                </a:solidFill>
                <a:ea typeface="微軟正黑體" pitchFamily="34" charset="-120"/>
              </a:rPr>
              <a:t>12:50 to 13:40 </a:t>
            </a:r>
            <a:r>
              <a:rPr kumimoji="1" lang="en-US" altLang="zh-TW" sz="9600" b="1" dirty="0">
                <a:ea typeface="微軟正黑體" pitchFamily="34" charset="-120"/>
              </a:rPr>
              <a:t>for opinion exchanges with audience.</a:t>
            </a:r>
            <a:r>
              <a:rPr kumimoji="1" lang="en-US" altLang="zh-TW" sz="9600" dirty="0">
                <a:ea typeface="微軟正黑體" pitchFamily="34" charset="-120"/>
              </a:rPr>
              <a:t> </a:t>
            </a:r>
            <a:r>
              <a:rPr kumimoji="1" lang="en-US" altLang="zh-TW" sz="9600" b="1" dirty="0">
                <a:ea typeface="微軟正黑體" pitchFamily="34" charset="-120"/>
              </a:rPr>
              <a:t>Presenters need to stand by at 12:40 in the session room.</a:t>
            </a:r>
            <a:br>
              <a:rPr kumimoji="1" lang="en-US" altLang="zh-TW" sz="9600" b="1" dirty="0">
                <a:ea typeface="微軟正黑體" pitchFamily="34" charset="-120"/>
              </a:rPr>
            </a:br>
            <a:endParaRPr kumimoji="1" lang="en-US" altLang="zh-TW" sz="9600" b="1" dirty="0">
              <a:ea typeface="微軟正黑體" pitchFamily="34" charset="-120"/>
            </a:endParaRPr>
          </a:p>
          <a:p>
            <a:pPr marL="609600" indent="-6096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600" b="1" dirty="0">
                <a:ea typeface="微軟正黑體" pitchFamily="34" charset="-120"/>
              </a:rPr>
              <a:t> </a:t>
            </a:r>
            <a:r>
              <a:rPr kumimoji="1" lang="en-US" altLang="zh-TW" sz="9600" dirty="0">
                <a:ea typeface="微軟正黑體" pitchFamily="34" charset="-120"/>
              </a:rPr>
              <a:t>Authors are able to take away his/her own poster after </a:t>
            </a:r>
            <a:r>
              <a:rPr kumimoji="1" lang="en-US" altLang="zh-TW" sz="9600">
                <a:ea typeface="微軟正黑體" pitchFamily="34" charset="-120"/>
              </a:rPr>
              <a:t>the Interactive Paper Session (</a:t>
            </a:r>
            <a:r>
              <a:rPr kumimoji="1" lang="en-US" altLang="zh-TW" sz="9600" dirty="0">
                <a:ea typeface="微軟正黑體" pitchFamily="34" charset="-120"/>
              </a:rPr>
              <a:t>17:00).</a:t>
            </a:r>
            <a:endParaRPr kumimoji="1" lang="en-US" altLang="zh-TW" sz="9600" b="1" dirty="0"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605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defTabSz="24384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zh-TW" sz="24000" b="1" dirty="0">
                <a:solidFill>
                  <a:prstClr val="white"/>
                </a:solidFill>
                <a:ea typeface="ＭＳ Ｐゴシック" panose="020B0600070205080204" pitchFamily="34" charset="-128"/>
              </a:rPr>
              <a:t>Fonts</a:t>
            </a:r>
          </a:p>
          <a:p>
            <a:pPr marL="0" indent="0">
              <a:buNone/>
            </a:pPr>
            <a:endParaRPr lang="zh-TW" altLang="en-US" sz="3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Use Arial Bold font</a:t>
            </a:r>
          </a:p>
          <a:p>
            <a:pPr lvl="1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Some fonts project poorly </a:t>
            </a:r>
          </a:p>
          <a:p>
            <a:pPr lvl="2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Times</a:t>
            </a:r>
          </a:p>
          <a:p>
            <a:pPr lvl="2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Bookman</a:t>
            </a:r>
          </a:p>
          <a:p>
            <a:pPr lvl="2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Americana</a:t>
            </a:r>
          </a:p>
          <a:p>
            <a:pPr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Use as large a font as possible </a:t>
            </a:r>
          </a:p>
          <a:p>
            <a:pPr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Main text lines: 96 point</a:t>
            </a:r>
          </a:p>
          <a:p>
            <a:pPr lvl="1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Secondary lines: 60 point</a:t>
            </a:r>
          </a:p>
          <a:p>
            <a:pPr lvl="2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Smallest text lines: 36 point</a:t>
            </a:r>
          </a:p>
          <a:p>
            <a:pPr lvl="3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Anything below 36 is too small (e.g. 36 point)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6181423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270</Words>
  <Application>Microsoft Office PowerPoint</Application>
  <PresentationFormat>自訂</PresentationFormat>
  <Paragraphs>27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Arial</vt:lpstr>
      <vt:lpstr>Calibri</vt:lpstr>
      <vt:lpstr>Poster Template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李百祥</dc:creator>
  <cp:lastModifiedBy>江筱萍</cp:lastModifiedBy>
  <cp:revision>44</cp:revision>
  <dcterms:created xsi:type="dcterms:W3CDTF">2015-08-14T12:23:34Z</dcterms:created>
  <dcterms:modified xsi:type="dcterms:W3CDTF">2026-01-16T04:48:52Z</dcterms:modified>
</cp:coreProperties>
</file>